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DM Sans Medium"/>
      <p:regular r:id="rId17"/>
    </p:embeddedFont>
    <p:embeddedFont>
      <p:font typeface="DM Sans Medium"/>
      <p:regular r:id="rId18"/>
    </p:embeddedFont>
    <p:embeddedFont>
      <p:font typeface="DM Sans Medium"/>
      <p:regular r:id="rId19"/>
    </p:embeddedFont>
    <p:embeddedFont>
      <p:font typeface="DM Sans Medium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image" Target="../media/image-3-8.png"/><Relationship Id="rId9" Type="http://schemas.openxmlformats.org/officeDocument/2006/relationships/image" Target="../media/image-3-9.svg"/><Relationship Id="rId10" Type="http://schemas.openxmlformats.org/officeDocument/2006/relationships/slideLayout" Target="../slideLayouts/slideLayout4.xml"/><Relationship Id="rId11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Digital Advertising: The Conflict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expert analysis of ad blockage, evasion, and strategic security implications.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87247"/>
            <a:ext cx="75941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73618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091232"/>
            <a:ext cx="4196358" cy="3048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5265539"/>
            <a:ext cx="37112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Mandatory Security Control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5755958"/>
            <a:ext cx="419635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Classify ad blockers as essential information security controls to mitigate malvertising and data collection.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216962" y="473618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5091232"/>
            <a:ext cx="4196358" cy="3048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0" name="Text 7"/>
          <p:cNvSpPr/>
          <p:nvPr/>
        </p:nvSpPr>
        <p:spPr>
          <a:xfrm>
            <a:off x="5216962" y="52655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Shift Security Focus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216962" y="5755958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Move beyond perimeter defenses to application-layer solutions and automated ML-based detection.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640133" y="473618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640133" y="5091232"/>
            <a:ext cx="4196358" cy="3048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4" name="Text 11"/>
          <p:cNvSpPr/>
          <p:nvPr/>
        </p:nvSpPr>
        <p:spPr>
          <a:xfrm>
            <a:off x="9640133" y="5265539"/>
            <a:ext cx="30468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Economic Justification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640133" y="5755958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ad-blocking technology, as benefits outweigh any perceived economic costs to consumers.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33306"/>
            <a:ext cx="73390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The Ad Blocking Landscape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122408"/>
            <a:ext cx="3664744" cy="2766298"/>
          </a:xfrm>
          <a:prstGeom prst="roundRect">
            <a:avLst>
              <a:gd name="adj" fmla="val 5289"/>
            </a:avLst>
          </a:prstGeom>
          <a:solidFill>
            <a:srgbClr val="F9F8F5"/>
          </a:solidFill>
          <a:ln/>
        </p:spPr>
      </p:sp>
      <p:sp>
        <p:nvSpPr>
          <p:cNvPr id="5" name="Shape 2"/>
          <p:cNvSpPr/>
          <p:nvPr/>
        </p:nvSpPr>
        <p:spPr>
          <a:xfrm>
            <a:off x="6280190" y="2091928"/>
            <a:ext cx="3664744" cy="121920"/>
          </a:xfrm>
          <a:prstGeom prst="roundRect">
            <a:avLst>
              <a:gd name="adj" fmla="val 27907"/>
            </a:avLst>
          </a:prstGeom>
          <a:solidFill>
            <a:srgbClr val="28282F"/>
          </a:solidFill>
          <a:ln/>
        </p:spPr>
      </p:sp>
      <p:sp>
        <p:nvSpPr>
          <p:cNvPr id="6" name="Shape 3"/>
          <p:cNvSpPr/>
          <p:nvPr/>
        </p:nvSpPr>
        <p:spPr>
          <a:xfrm>
            <a:off x="7772340" y="178224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8282F"/>
          </a:solidFill>
          <a:ln/>
        </p:spPr>
      </p:sp>
      <p:sp>
        <p:nvSpPr>
          <p:cNvPr id="7" name="Text 4"/>
          <p:cNvSpPr/>
          <p:nvPr/>
        </p:nvSpPr>
        <p:spPr>
          <a:xfrm>
            <a:off x="7976414" y="195238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6537484" y="26893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User Imperatives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37484" y="3179802"/>
            <a:ext cx="315015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seek control over browsing, limiting intrusive ads, visual clutter, and malicious content.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0171748" y="2122408"/>
            <a:ext cx="3664863" cy="2766298"/>
          </a:xfrm>
          <a:prstGeom prst="roundRect">
            <a:avLst>
              <a:gd name="adj" fmla="val 5289"/>
            </a:avLst>
          </a:prstGeom>
          <a:solidFill>
            <a:srgbClr val="F9F8F5"/>
          </a:solidFill>
          <a:ln/>
        </p:spPr>
      </p:sp>
      <p:sp>
        <p:nvSpPr>
          <p:cNvPr id="11" name="Shape 8"/>
          <p:cNvSpPr/>
          <p:nvPr/>
        </p:nvSpPr>
        <p:spPr>
          <a:xfrm>
            <a:off x="10171748" y="2091928"/>
            <a:ext cx="3664863" cy="121920"/>
          </a:xfrm>
          <a:prstGeom prst="roundRect">
            <a:avLst>
              <a:gd name="adj" fmla="val 27907"/>
            </a:avLst>
          </a:prstGeom>
          <a:solidFill>
            <a:srgbClr val="28282F"/>
          </a:solidFill>
          <a:ln/>
        </p:spPr>
      </p:sp>
      <p:sp>
        <p:nvSpPr>
          <p:cNvPr id="12" name="Shape 9"/>
          <p:cNvSpPr/>
          <p:nvPr/>
        </p:nvSpPr>
        <p:spPr>
          <a:xfrm>
            <a:off x="11663898" y="178224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8282F"/>
          </a:solidFill>
          <a:ln/>
        </p:spPr>
      </p:sp>
      <p:sp>
        <p:nvSpPr>
          <p:cNvPr id="13" name="Text 10"/>
          <p:cNvSpPr/>
          <p:nvPr/>
        </p:nvSpPr>
        <p:spPr>
          <a:xfrm>
            <a:off x="11867971" y="195238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10429042" y="26893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Security Function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29042" y="3179802"/>
            <a:ext cx="31502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 blockers act as a security layer, preventing malvertising and unauthorized tracking.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80190" y="5455682"/>
            <a:ext cx="7556421" cy="2040493"/>
          </a:xfrm>
          <a:prstGeom prst="roundRect">
            <a:avLst>
              <a:gd name="adj" fmla="val 7170"/>
            </a:avLst>
          </a:prstGeom>
          <a:solidFill>
            <a:srgbClr val="F9F8F5"/>
          </a:solidFill>
          <a:ln/>
        </p:spPr>
      </p:sp>
      <p:sp>
        <p:nvSpPr>
          <p:cNvPr id="17" name="Shape 14"/>
          <p:cNvSpPr/>
          <p:nvPr/>
        </p:nvSpPr>
        <p:spPr>
          <a:xfrm>
            <a:off x="6280190" y="5425202"/>
            <a:ext cx="7556421" cy="121920"/>
          </a:xfrm>
          <a:prstGeom prst="roundRect">
            <a:avLst>
              <a:gd name="adj" fmla="val 27907"/>
            </a:avLst>
          </a:prstGeom>
          <a:solidFill>
            <a:srgbClr val="28282F"/>
          </a:solidFill>
          <a:ln/>
        </p:spPr>
      </p:sp>
      <p:sp>
        <p:nvSpPr>
          <p:cNvPr id="18" name="Shape 15"/>
          <p:cNvSpPr/>
          <p:nvPr/>
        </p:nvSpPr>
        <p:spPr>
          <a:xfrm>
            <a:off x="9718179" y="511552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8282F"/>
          </a:solidFill>
          <a:ln/>
        </p:spPr>
      </p:sp>
      <p:sp>
        <p:nvSpPr>
          <p:cNvPr id="19" name="Text 16"/>
          <p:cNvSpPr/>
          <p:nvPr/>
        </p:nvSpPr>
        <p:spPr>
          <a:xfrm>
            <a:off x="9922252" y="528566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7"/>
          <p:cNvSpPr/>
          <p:nvPr/>
        </p:nvSpPr>
        <p:spPr>
          <a:xfrm>
            <a:off x="6537484" y="6022658"/>
            <a:ext cx="29278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Widespread Adoption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6537484" y="6513076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Approximately 40% of U.S. users now employ ad blockers, enforcing against invasive practices.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8493" y="434578"/>
            <a:ext cx="4152424" cy="492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Ad Blocker Limitations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6038493" y="1164074"/>
            <a:ext cx="8039814" cy="1539478"/>
          </a:xfrm>
          <a:prstGeom prst="roundRect">
            <a:avLst>
              <a:gd name="adj" fmla="val 1537"/>
            </a:avLst>
          </a:prstGeom>
          <a:solidFill>
            <a:srgbClr val="EDEBE3"/>
          </a:solidFill>
          <a:ln/>
        </p:spPr>
      </p:sp>
      <p:sp>
        <p:nvSpPr>
          <p:cNvPr id="5" name="Shape 2"/>
          <p:cNvSpPr/>
          <p:nvPr/>
        </p:nvSpPr>
        <p:spPr>
          <a:xfrm>
            <a:off x="6196132" y="1321713"/>
            <a:ext cx="473154" cy="473154"/>
          </a:xfrm>
          <a:prstGeom prst="roundRect">
            <a:avLst>
              <a:gd name="adj" fmla="val 19323699"/>
            </a:avLst>
          </a:prstGeom>
          <a:solidFill>
            <a:srgbClr val="28282F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6267" y="1451729"/>
            <a:ext cx="212884" cy="212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6132" y="1952506"/>
            <a:ext cx="1971794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Effectiveness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6196132" y="2293501"/>
            <a:ext cx="7724537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Concerns about how well extensions block ads and trackers.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6038493" y="2861191"/>
            <a:ext cx="8039814" cy="1539478"/>
          </a:xfrm>
          <a:prstGeom prst="roundRect">
            <a:avLst>
              <a:gd name="adj" fmla="val 1537"/>
            </a:avLst>
          </a:prstGeom>
          <a:solidFill>
            <a:srgbClr val="EDEBE3"/>
          </a:solidFill>
          <a:ln/>
        </p:spPr>
      </p:sp>
      <p:sp>
        <p:nvSpPr>
          <p:cNvPr id="10" name="Shape 6"/>
          <p:cNvSpPr/>
          <p:nvPr/>
        </p:nvSpPr>
        <p:spPr>
          <a:xfrm>
            <a:off x="6196132" y="3018830"/>
            <a:ext cx="473154" cy="473154"/>
          </a:xfrm>
          <a:prstGeom prst="roundRect">
            <a:avLst>
              <a:gd name="adj" fmla="val 19323699"/>
            </a:avLst>
          </a:prstGeom>
          <a:solidFill>
            <a:srgbClr val="28282F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6267" y="3148846"/>
            <a:ext cx="212884" cy="21288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96132" y="3649623"/>
            <a:ext cx="1971794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Web Compatibility</a:t>
            </a:r>
            <a:endParaRPr lang="en-US" sz="1550" dirty="0"/>
          </a:p>
        </p:txBody>
      </p:sp>
      <p:sp>
        <p:nvSpPr>
          <p:cNvPr id="13" name="Text 8"/>
          <p:cNvSpPr/>
          <p:nvPr/>
        </p:nvSpPr>
        <p:spPr>
          <a:xfrm>
            <a:off x="6196132" y="3990618"/>
            <a:ext cx="7724537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Disruption of website functionality or rendering delays.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6038493" y="4558308"/>
            <a:ext cx="8039814" cy="1539478"/>
          </a:xfrm>
          <a:prstGeom prst="roundRect">
            <a:avLst>
              <a:gd name="adj" fmla="val 1537"/>
            </a:avLst>
          </a:prstGeom>
          <a:solidFill>
            <a:srgbClr val="EDEBE3"/>
          </a:solidFill>
          <a:ln/>
        </p:spPr>
      </p:sp>
      <p:sp>
        <p:nvSpPr>
          <p:cNvPr id="15" name="Shape 10"/>
          <p:cNvSpPr/>
          <p:nvPr/>
        </p:nvSpPr>
        <p:spPr>
          <a:xfrm>
            <a:off x="6196132" y="4715947"/>
            <a:ext cx="473154" cy="473154"/>
          </a:xfrm>
          <a:prstGeom prst="roundRect">
            <a:avLst>
              <a:gd name="adj" fmla="val 19323699"/>
            </a:avLst>
          </a:prstGeom>
          <a:solidFill>
            <a:srgbClr val="28282F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6267" y="4845963"/>
            <a:ext cx="212884" cy="21288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96132" y="5346740"/>
            <a:ext cx="1971794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Performance</a:t>
            </a:r>
            <a:endParaRPr lang="en-US" sz="1550" dirty="0"/>
          </a:p>
        </p:txBody>
      </p:sp>
      <p:sp>
        <p:nvSpPr>
          <p:cNvPr id="18" name="Text 12"/>
          <p:cNvSpPr/>
          <p:nvPr/>
        </p:nvSpPr>
        <p:spPr>
          <a:xfrm>
            <a:off x="6196132" y="5687735"/>
            <a:ext cx="7724537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Extensions can slow down system performance despite reduced network traffic.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6038493" y="6255425"/>
            <a:ext cx="8039814" cy="1539478"/>
          </a:xfrm>
          <a:prstGeom prst="roundRect">
            <a:avLst>
              <a:gd name="adj" fmla="val 1537"/>
            </a:avLst>
          </a:prstGeom>
          <a:solidFill>
            <a:srgbClr val="EDEBE3"/>
          </a:solidFill>
          <a:ln/>
        </p:spPr>
      </p:sp>
      <p:sp>
        <p:nvSpPr>
          <p:cNvPr id="20" name="Shape 14"/>
          <p:cNvSpPr/>
          <p:nvPr/>
        </p:nvSpPr>
        <p:spPr>
          <a:xfrm>
            <a:off x="6196132" y="6413063"/>
            <a:ext cx="473154" cy="473154"/>
          </a:xfrm>
          <a:prstGeom prst="roundRect">
            <a:avLst>
              <a:gd name="adj" fmla="val 19323699"/>
            </a:avLst>
          </a:prstGeom>
          <a:solidFill>
            <a:srgbClr val="28282F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6267" y="6543080"/>
            <a:ext cx="212884" cy="212884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96132" y="7043857"/>
            <a:ext cx="1971794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&amp; Privacy</a:t>
            </a:r>
            <a:endParaRPr lang="en-US" sz="1550" dirty="0"/>
          </a:p>
        </p:txBody>
      </p:sp>
      <p:sp>
        <p:nvSpPr>
          <p:cNvPr id="23" name="Text 16"/>
          <p:cNvSpPr/>
          <p:nvPr/>
        </p:nvSpPr>
        <p:spPr>
          <a:xfrm>
            <a:off x="6196132" y="7384852"/>
            <a:ext cx="7724537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trust in how extensions handle personal data.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80539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Technical Circumvention: SSAI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Traditional ad blockers use network and content filters, effective against client-side ad insertion (CSAI).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75503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However, platforms like YouTube use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Server-Side Ad Insertion (SSAI)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Ads are embedded directly into the video stream on the server.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05382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"stitches" ads into content, making them undetectable by ad blockers without blocking the entire stream. Perimeter defenses become ineffective.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311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Automated Anti-Circumvention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48888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2715697"/>
            <a:ext cx="31205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HTML/CSS Obfuscation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3206115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Content providers randomize element IDs to evade standard filter lists.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158734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4385548"/>
            <a:ext cx="51184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Anti-Circumvention Filter Lists (ACVL)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4875967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Ad-blocking community responds with specialized, manually curated lists.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828586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6055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ML-Based Detection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41074" y="6545818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detection using machine learning, like CV-INSPECTOR, for efficiency.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85068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CV-INSPECTOR: A Breakthrough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96703"/>
            <a:ext cx="4885015" cy="48850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9828" y="214562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CV-INSPECTOR uses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differential execution analysis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comparing webpage behavior with and without ad-blocking.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39828" y="307550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Achieved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93% accuracy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 detecting circumventing sites.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39828" y="351770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Reduced human labeling effort by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98%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39828" y="4084677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marks a shift: anti-circumvention is now a continuous data science challenge.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2465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Economic Impact of Ad Blocking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895719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600M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793790" y="3927515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Global Users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417933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Estimated number of people using ad blockers worldwide.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407093" y="2895719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$14.2B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3407093" y="3927515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Lost Revenue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407093" y="4417933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Estimated global reduction in online consumer spending.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020395" y="2895719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1.45%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6020395" y="3927515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Spending Reduction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20395" y="4772263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Percentage decrease in online consumer spending due to ad blockers.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47902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financial pressure leads to deteriorating content quality and reduced site traffic for publishers.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4425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0331" y="3400544"/>
            <a:ext cx="8186738" cy="661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Ad Blocking &amp; Consumer Welfare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40331" y="4378881"/>
            <a:ext cx="13149739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advertising industry claims ads benefit consumers by providing information and deals. However, research suggests otherwise.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40331" y="4955262"/>
            <a:ext cx="4242197" cy="1941552"/>
          </a:xfrm>
          <a:prstGeom prst="roundRect">
            <a:avLst>
              <a:gd name="adj" fmla="val 5652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17471" y="4955262"/>
            <a:ext cx="91440" cy="1941552"/>
          </a:xfrm>
          <a:prstGeom prst="roundRect">
            <a:avLst>
              <a:gd name="adj" fmla="val 34703"/>
            </a:avLst>
          </a:prstGeom>
          <a:solidFill>
            <a:srgbClr val="28282F"/>
          </a:solidFill>
          <a:ln/>
        </p:spPr>
      </p:sp>
      <p:sp>
        <p:nvSpPr>
          <p:cNvPr id="7" name="Text 4"/>
          <p:cNvSpPr/>
          <p:nvPr/>
        </p:nvSpPr>
        <p:spPr>
          <a:xfrm>
            <a:off x="1043226" y="5189577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No Price Impact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1043226" y="5647015"/>
            <a:ext cx="3704987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Blocking contextual ads did not significantly affect product prices.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5193983" y="4955262"/>
            <a:ext cx="4242316" cy="1941552"/>
          </a:xfrm>
          <a:prstGeom prst="roundRect">
            <a:avLst>
              <a:gd name="adj" fmla="val 5652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171123" y="4955262"/>
            <a:ext cx="91440" cy="1941552"/>
          </a:xfrm>
          <a:prstGeom prst="roundRect">
            <a:avLst>
              <a:gd name="adj" fmla="val 34703"/>
            </a:avLst>
          </a:prstGeom>
          <a:solidFill>
            <a:srgbClr val="28282F"/>
          </a:solidFill>
          <a:ln/>
        </p:spPr>
      </p:sp>
      <p:sp>
        <p:nvSpPr>
          <p:cNvPr id="11" name="Text 8"/>
          <p:cNvSpPr/>
          <p:nvPr/>
        </p:nvSpPr>
        <p:spPr>
          <a:xfrm>
            <a:off x="5496878" y="5189577"/>
            <a:ext cx="289702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No Search Time Impact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5496878" y="5647015"/>
            <a:ext cx="3705106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significant change in time spent searching for products.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9647753" y="4955262"/>
            <a:ext cx="4242197" cy="1941552"/>
          </a:xfrm>
          <a:prstGeom prst="roundRect">
            <a:avLst>
              <a:gd name="adj" fmla="val 5652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9624893" y="4955262"/>
            <a:ext cx="91440" cy="1941552"/>
          </a:xfrm>
          <a:prstGeom prst="roundRect">
            <a:avLst>
              <a:gd name="adj" fmla="val 34703"/>
            </a:avLst>
          </a:prstGeom>
          <a:solidFill>
            <a:srgbClr val="28282F"/>
          </a:solidFill>
          <a:ln/>
        </p:spPr>
      </p:sp>
      <p:sp>
        <p:nvSpPr>
          <p:cNvPr id="15" name="Text 12"/>
          <p:cNvSpPr/>
          <p:nvPr/>
        </p:nvSpPr>
        <p:spPr>
          <a:xfrm>
            <a:off x="9950648" y="5189577"/>
            <a:ext cx="2837498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No Satisfaction Impact</a:t>
            </a:r>
            <a:endParaRPr lang="en-US" sz="2050" dirty="0"/>
          </a:p>
        </p:txBody>
      </p:sp>
      <p:sp>
        <p:nvSpPr>
          <p:cNvPr id="16" name="Text 13"/>
          <p:cNvSpPr/>
          <p:nvPr/>
        </p:nvSpPr>
        <p:spPr>
          <a:xfrm>
            <a:off x="9950648" y="5647015"/>
            <a:ext cx="3704987" cy="1015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Consumer satisfaction with products or perceived quality remained unchanged.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740331" y="7134701"/>
            <a:ext cx="13149739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 blocking enhances privacy and security without measurably harming consumer economic welfare.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4942" y="381000"/>
            <a:ext cx="4274344" cy="433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Legal &amp; Ethical Landscape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84942" y="1160264"/>
            <a:ext cx="1732240" cy="21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User Autonomy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484942" y="1515189"/>
            <a:ext cx="6661309" cy="443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justify ad blocking for privacy protection and control over their devices. It's a protest against invasive business models.</a:t>
            </a:r>
            <a:endParaRPr lang="en-US" sz="10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4942" y="2114431"/>
            <a:ext cx="6661309" cy="666130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491770" y="1160264"/>
            <a:ext cx="1732240" cy="21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Property Rights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7491770" y="1515189"/>
            <a:ext cx="6661309" cy="443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Content creators argue ad blocking infringes on their rights and undermines funding for "free" content.</a:t>
            </a:r>
            <a:endParaRPr lang="en-US" sz="10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770" y="2114431"/>
            <a:ext cx="6661309" cy="666130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84942" y="9087445"/>
            <a:ext cx="13660517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Despite revenue threats, legal challenges against ad blocking in the U.S. have been largely unsuccessful, reinforced by privacy regulations like GDPR and CCPA.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2025-11-19T16:32:29Z</dcterms:created>
  <dcterms:modified xsi:type="dcterms:W3CDTF">2025-11-19T16:32:29Z</dcterms:modified>
</cp:coreProperties>
</file>